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"/>
  </p:notesMasterIdLst>
  <p:sldIdLst>
    <p:sldId id="256" r:id="rId2"/>
    <p:sldId id="270" r:id="rId3"/>
    <p:sldId id="258" r:id="rId4"/>
    <p:sldId id="260" r:id="rId5"/>
    <p:sldId id="275" r:id="rId6"/>
    <p:sldId id="276" r:id="rId7"/>
    <p:sldId id="277" r:id="rId8"/>
    <p:sldId id="278" r:id="rId9"/>
    <p:sldId id="279" r:id="rId10"/>
    <p:sldId id="280" r:id="rId11"/>
    <p:sldId id="272" r:id="rId12"/>
    <p:sldId id="273" r:id="rId13"/>
    <p:sldId id="263" r:id="rId14"/>
    <p:sldId id="264" r:id="rId15"/>
    <p:sldId id="281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1" d="100"/>
          <a:sy n="91" d="100"/>
        </p:scale>
        <p:origin x="-127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1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B59EF1D-F35C-4065-98DD-74BFFF1224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3651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39E0B4C9-52F0-47DB-8243-76D1AF191002}" type="slidenum">
              <a:rPr lang="en-US" altLang="en-US">
                <a:latin typeface="Arial" charset="0"/>
              </a:rPr>
              <a:pPr eaLnBrk="1" hangingPunct="1"/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Limnology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A3196-51D4-4480-BC1A-50BCE83553CF}" type="slidenum">
              <a:rPr lang="en-US"/>
              <a:pPr/>
              <a:t>5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Limnology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A3196-51D4-4480-BC1A-50BCE83553CF}" type="slidenum">
              <a:rPr lang="en-US"/>
              <a:pPr/>
              <a:t>9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Seneca lake Academy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5B15EC-FE9F-46DF-8E32-0F60EE7A1C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23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308DBD-770C-4F39-A7FE-C0C99C3A2E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52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A279D-A599-4E37-9AEF-68011F261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852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53AE8-21BF-4893-8349-F2F021AF92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4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8109B-78E4-45DC-BE37-AED35DA8D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371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5D8F9-DF59-466E-9965-949E03F758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850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C6FA6-058B-4B39-8F61-A732B7CA2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27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A492A-2F10-4C83-8CC5-23B1CD199D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41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650B9-1FD0-4BB5-BFA3-7DD5FC309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877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6BBAE-9458-476E-A826-0B0773254C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99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22A98-3E1D-4D5C-9DCD-ED3DC6F5A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72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4AE93-0E6F-437D-95D4-8B36F41563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56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A166-28F8-4BBD-86AE-A8AA3C599F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4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503FB-261E-473E-AD86-87C3EA53E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228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3C7CE-5F08-4C0A-B984-9F44072D4F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854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DEEAE1-8BCF-4094-9F6A-151ED17C8D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hyperlink" Target="http://nas.er.usgs.gov/queries/SpeciesAnimatedMap.aspx?speciesID=5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Zebra &amp; Quagga Mussels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75" y="62779"/>
            <a:ext cx="3157537" cy="237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Seneca Lake: Nutrient Loading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6096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Phosphate is Limiting.  P:N Algae 1:7, In Lake 1:200</a:t>
            </a:r>
            <a:endParaRPr lang="en-US" sz="24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10" y="1600201"/>
            <a:ext cx="7236579" cy="435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1800255" y="2726323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Agricultural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394466" y="2770992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Agricultural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585466" y="3031123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Agricultural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801336" y="2450813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Wastewater</a:t>
            </a:r>
          </a:p>
          <a:p>
            <a:r>
              <a:rPr lang="en-US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Treatment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5702973" y="3462048"/>
            <a:ext cx="2538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DFFB9"/>
                </a:solidFill>
              </a:rPr>
              <a:t>Army Depot – Pig Farms</a:t>
            </a:r>
            <a:endParaRPr lang="en-US" dirty="0">
              <a:solidFill>
                <a:srgbClr val="FDFFB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988677" y="3183524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Ag/</a:t>
            </a:r>
            <a:r>
              <a:rPr lang="en-US" dirty="0" smtClean="0">
                <a:solidFill>
                  <a:srgbClr val="FFC000"/>
                </a:solidFill>
              </a:rPr>
              <a:t>/</a:t>
            </a:r>
            <a:r>
              <a:rPr lang="en-US" dirty="0" smtClean="0">
                <a:solidFill>
                  <a:srgbClr val="FF9900"/>
                </a:solidFill>
              </a:rPr>
              <a:t>Forested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581400" y="3259723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Forested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174123" y="3409494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Forested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393323" y="3412124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Forested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18" name="Picture 4" descr="C:\Data\GIS\Seneca Maps\SenecaL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680815"/>
            <a:ext cx="1524000" cy="197223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561" y="1812290"/>
            <a:ext cx="1581150" cy="115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https://sp.yimg.com/ib/th?id=HN.608041101808568225&amp;pid=15.1&amp;P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20293"/>
            <a:ext cx="1671041" cy="132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263" y="3324224"/>
            <a:ext cx="11135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69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04850"/>
            <a:ext cx="5562600" cy="13525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Annual Loading by Source - 2011</a:t>
            </a:r>
            <a:endParaRPr lang="en-US" dirty="0"/>
          </a:p>
        </p:txBody>
      </p:sp>
      <p:pic>
        <p:nvPicPr>
          <p:cNvPr id="12291" name="Content Placeholder 3" descr="Phosphate Budg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316163"/>
            <a:ext cx="5410200" cy="4389437"/>
          </a:xfrm>
          <a:ln>
            <a:solidFill>
              <a:schemeClr val="tx1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76200" y="2667000"/>
            <a:ext cx="4800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</a:rPr>
              <a:t>Seneca:</a:t>
            </a:r>
            <a:r>
              <a:rPr lang="en-US" altLang="en-US" sz="2400">
                <a:solidFill>
                  <a:srgbClr val="F6FDA1"/>
                </a:solidFill>
              </a:rPr>
              <a:t>  </a:t>
            </a:r>
            <a:r>
              <a:rPr lang="en-US" altLang="en-US" sz="2000"/>
              <a:t>Surplus 45 mt/yr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Sources</a:t>
            </a:r>
            <a:br>
              <a:rPr lang="en-US" altLang="en-US" sz="2000">
                <a:solidFill>
                  <a:schemeClr val="accent2"/>
                </a:solidFill>
              </a:rPr>
            </a:br>
            <a:r>
              <a:rPr lang="en-US" altLang="en-US" sz="2000"/>
              <a:t>Streams – 40 mtons/yr</a:t>
            </a:r>
            <a:br>
              <a:rPr lang="en-US" altLang="en-US" sz="2000"/>
            </a:br>
            <a:r>
              <a:rPr lang="en-US" altLang="en-US" sz="2000"/>
              <a:t>Atmosphere – 1 mtons/yr</a:t>
            </a:r>
            <a:br>
              <a:rPr lang="en-US" altLang="en-US" sz="2000"/>
            </a:br>
            <a:r>
              <a:rPr lang="en-US" altLang="en-US" sz="2000"/>
              <a:t>Municipal WWTF – 2.5 mtons/yr</a:t>
            </a:r>
            <a:br>
              <a:rPr lang="en-US" altLang="en-US" sz="2000"/>
            </a:br>
            <a:r>
              <a:rPr lang="en-US" altLang="en-US" sz="2000"/>
              <a:t>Septic Systems – 5 mtons/yr</a:t>
            </a:r>
            <a:br>
              <a:rPr lang="en-US" altLang="en-US" sz="2000"/>
            </a:br>
            <a:r>
              <a:rPr lang="en-US" altLang="en-US" sz="2000"/>
              <a:t>Lawn Care?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Sinks</a:t>
            </a:r>
            <a:br>
              <a:rPr lang="en-US" altLang="en-US" sz="2000">
                <a:solidFill>
                  <a:schemeClr val="accent2"/>
                </a:solidFill>
              </a:rPr>
            </a:br>
            <a:r>
              <a:rPr lang="en-US" altLang="en-US" sz="2000"/>
              <a:t>Outlet – 8 mtons/yr</a:t>
            </a:r>
            <a:br>
              <a:rPr lang="en-US" altLang="en-US" sz="2000"/>
            </a:br>
            <a:r>
              <a:rPr lang="en-US" altLang="en-US" sz="2000"/>
              <a:t>Sediment – 1.5 mtons/yr</a:t>
            </a:r>
          </a:p>
        </p:txBody>
      </p:sp>
      <p:pic>
        <p:nvPicPr>
          <p:cNvPr id="12293" name="Picture 27" descr="maggie-stream flow 2 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7150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92100"/>
            <a:ext cx="3429000" cy="24511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dirty="0" smtClean="0">
                <a:latin typeface="Calibri" pitchFamily="34" charset="0"/>
                <a:cs typeface="Calibri" pitchFamily="34" charset="0"/>
              </a:rPr>
              <a:t>Nutrient Delivery Owasco Lake</a:t>
            </a:r>
            <a:endParaRPr lang="en-US" sz="2000" dirty="0" smtClean="0">
              <a:solidFill>
                <a:schemeClr val="tx1"/>
              </a:solidFill>
              <a:latin typeface="Century Gothic" pitchFamily="34" charset="0"/>
            </a:endParaRPr>
          </a:p>
        </p:txBody>
      </p:sp>
      <p:graphicFrame>
        <p:nvGraphicFramePr>
          <p:cNvPr id="1331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806700"/>
          <a:ext cx="5562600" cy="405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hart" r:id="rId3" imgW="4943535" imgH="3600362" progId="Excel.Chart.8">
                  <p:embed/>
                </p:oleObj>
              </mc:Choice>
              <mc:Fallback>
                <p:oleObj name="Chart" r:id="rId3" imgW="4943535" imgH="3600362" progId="Excel.Char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06700"/>
                        <a:ext cx="5562600" cy="405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3810000" y="0"/>
          <a:ext cx="533400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Chart" r:id="rId5" imgW="4943535" imgH="3600362" progId="Excel.Chart.8">
                  <p:embed/>
                </p:oleObj>
              </mc:Choice>
              <mc:Fallback>
                <p:oleObj name="Chart" r:id="rId5" imgW="4943535" imgH="3600362" progId="Excel.Chart.8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0"/>
                        <a:ext cx="533400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7" name="Picture 5" descr="Aqua TROLL 200 Instru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207000"/>
            <a:ext cx="3124200" cy="157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Autosampler s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352800"/>
            <a:ext cx="19431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334000" y="5867400"/>
            <a:ext cx="381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chemeClr val="accent2"/>
                </a:solidFill>
              </a:rPr>
              <a:t>Dutch Hollow</a:t>
            </a:r>
            <a:br>
              <a:rPr lang="en-US" altLang="en-US" sz="2000" b="1">
                <a:solidFill>
                  <a:schemeClr val="accent2"/>
                </a:solidFill>
              </a:rPr>
            </a:br>
            <a:r>
              <a:rPr lang="en-US" altLang="en-US" sz="2000" b="1">
                <a:solidFill>
                  <a:schemeClr val="accent2"/>
                </a:solidFill>
              </a:rPr>
              <a:t>Hourly Readings</a:t>
            </a:r>
            <a:br>
              <a:rPr lang="en-US" altLang="en-US" sz="2000" b="1">
                <a:solidFill>
                  <a:schemeClr val="accent2"/>
                </a:solidFill>
              </a:rPr>
            </a:br>
            <a:r>
              <a:rPr lang="en-US" altLang="en-US" sz="1600" b="1">
                <a:solidFill>
                  <a:schemeClr val="accent2"/>
                </a:solidFill>
              </a:rPr>
              <a:t>Stage, Cond., Temperature</a:t>
            </a: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4713288" y="3810000"/>
            <a:ext cx="4354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charset="0"/>
                <a:cs typeface="Arial" pitchFamily="34" charset="0"/>
              </a:rPr>
              <a:t>Dutch Hollow </a:t>
            </a:r>
            <a:r>
              <a:rPr lang="en-US" sz="2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ahoma" charset="0"/>
                <a:cs typeface="Arial" pitchFamily="34" charset="0"/>
              </a:rPr>
              <a:t>Autosampler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charset="0"/>
                <a:cs typeface="Arial" pitchFamily="34" charset="0"/>
              </a:rPr>
              <a:t/>
            </a:r>
            <a:b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charset="0"/>
                <a:cs typeface="Arial" pitchFamily="34" charset="0"/>
              </a:rPr>
            </a:b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charset="0"/>
                <a:cs typeface="Arial" pitchFamily="34" charset="0"/>
              </a:rPr>
              <a:t>3 Water Samples/Day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MDi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Ecological Disruption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Lake Ontario</a:t>
            </a:r>
          </a:p>
          <a:p>
            <a:pPr lvl="1" eaLnBrk="1" hangingPunct="1">
              <a:defRPr/>
            </a:pPr>
            <a:r>
              <a:rPr lang="en-US" altLang="en-US" sz="2400" smtClean="0"/>
              <a:t>Diporeia</a:t>
            </a:r>
          </a:p>
          <a:p>
            <a:pPr lvl="1" eaLnBrk="1" hangingPunct="1">
              <a:defRPr/>
            </a:pPr>
            <a:r>
              <a:rPr lang="en-US" altLang="en-US" sz="2400" smtClean="0"/>
              <a:t>Whitefish</a:t>
            </a:r>
          </a:p>
          <a:p>
            <a:pPr lvl="1" eaLnBrk="1" hangingPunct="1">
              <a:defRPr/>
            </a:pPr>
            <a:r>
              <a:rPr lang="en-US" altLang="en-US" sz="2400" smtClean="0"/>
              <a:t>Lake Trout</a:t>
            </a:r>
          </a:p>
          <a:p>
            <a:pPr eaLnBrk="1" hangingPunct="1">
              <a:defRPr/>
            </a:pPr>
            <a:r>
              <a:rPr lang="en-US" altLang="en-US" sz="2800" smtClean="0"/>
              <a:t>Native Shell Species</a:t>
            </a:r>
          </a:p>
          <a:p>
            <a:pPr lvl="1" eaLnBrk="1" hangingPunct="1">
              <a:defRPr/>
            </a:pPr>
            <a:r>
              <a:rPr lang="en-US" altLang="en-US" sz="2400" smtClean="0"/>
              <a:t>Snuffed Out</a:t>
            </a:r>
          </a:p>
        </p:txBody>
      </p:sp>
      <p:pic>
        <p:nvPicPr>
          <p:cNvPr id="14341" name="Picture 5" descr="sculpin98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752600"/>
            <a:ext cx="2573338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 descr="whfish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75" y="4038600"/>
            <a:ext cx="263525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7" descr="zmonc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52975"/>
            <a:ext cx="3081338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What Should be Done?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smtClean="0"/>
              <a:t>Anything?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smtClean="0"/>
              <a:t>Residential Surveys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smtClean="0"/>
              <a:t>Local Economics - Tourism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533400"/>
            <a:ext cx="7772400" cy="990600"/>
          </a:xfrm>
        </p:spPr>
        <p:txBody>
          <a:bodyPr/>
          <a:lstStyle/>
          <a:p>
            <a:r>
              <a:rPr lang="en-US" b="0" dirty="0" smtClean="0"/>
              <a:t>100 or so Amazing Students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371600"/>
            <a:ext cx="7772400" cy="5257800"/>
          </a:xfrm>
        </p:spPr>
        <p:txBody>
          <a:bodyPr numCol="3">
            <a:normAutofit fontScale="62500" lnSpcReduction="20000"/>
          </a:bodyPr>
          <a:lstStyle/>
          <a:p>
            <a:r>
              <a:rPr lang="en-US" dirty="0"/>
              <a:t>Nadine </a:t>
            </a:r>
            <a:r>
              <a:rPr lang="en-US" dirty="0" err="1"/>
              <a:t>Acquisto</a:t>
            </a:r>
            <a:r>
              <a:rPr lang="en-US" dirty="0"/>
              <a:t> (</a:t>
            </a:r>
            <a:r>
              <a:rPr lang="en-US" dirty="0" err="1"/>
              <a:t>WS’95</a:t>
            </a:r>
            <a:r>
              <a:rPr lang="en-US" dirty="0"/>
              <a:t>)</a:t>
            </a:r>
          </a:p>
          <a:p>
            <a:r>
              <a:rPr lang="en-US" dirty="0"/>
              <a:t>David Cohn (</a:t>
            </a:r>
            <a:r>
              <a:rPr lang="en-US" dirty="0" err="1"/>
              <a:t>H'95</a:t>
            </a:r>
            <a:r>
              <a:rPr lang="en-US" dirty="0"/>
              <a:t>)</a:t>
            </a:r>
          </a:p>
          <a:p>
            <a:r>
              <a:rPr lang="en-US" dirty="0"/>
              <a:t>Mary Gibbons-Neff (</a:t>
            </a:r>
            <a:r>
              <a:rPr lang="en-US" dirty="0" err="1"/>
              <a:t>WS'97</a:t>
            </a:r>
            <a:r>
              <a:rPr lang="en-US" dirty="0"/>
              <a:t>)</a:t>
            </a:r>
          </a:p>
          <a:p>
            <a:r>
              <a:rPr lang="en-US" dirty="0"/>
              <a:t>Keri </a:t>
            </a:r>
            <a:r>
              <a:rPr lang="en-US" dirty="0" err="1"/>
              <a:t>Lesniak</a:t>
            </a:r>
            <a:r>
              <a:rPr lang="en-US" dirty="0"/>
              <a:t> (</a:t>
            </a:r>
            <a:r>
              <a:rPr lang="en-US" dirty="0" err="1"/>
              <a:t>WS'97</a:t>
            </a:r>
            <a:r>
              <a:rPr lang="en-US" dirty="0"/>
              <a:t>)</a:t>
            </a:r>
          </a:p>
          <a:p>
            <a:r>
              <a:rPr lang="en-US" dirty="0"/>
              <a:t>Andrea </a:t>
            </a:r>
            <a:r>
              <a:rPr lang="en-US" dirty="0" err="1"/>
              <a:t>Pulver</a:t>
            </a:r>
            <a:r>
              <a:rPr lang="en-US" dirty="0"/>
              <a:t> (</a:t>
            </a:r>
            <a:r>
              <a:rPr lang="en-US" dirty="0" err="1"/>
              <a:t>WS'97</a:t>
            </a:r>
            <a:r>
              <a:rPr lang="en-US" dirty="0"/>
              <a:t>)</a:t>
            </a:r>
          </a:p>
          <a:p>
            <a:r>
              <a:rPr lang="en-US" dirty="0"/>
              <a:t>Jennifer McKnight (</a:t>
            </a:r>
            <a:r>
              <a:rPr lang="en-US" dirty="0" err="1"/>
              <a:t>WS'97</a:t>
            </a:r>
            <a:r>
              <a:rPr lang="en-US" dirty="0"/>
              <a:t>)</a:t>
            </a:r>
          </a:p>
          <a:p>
            <a:r>
              <a:rPr lang="en-US" dirty="0"/>
              <a:t>Damian Herrick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Ethan </a:t>
            </a:r>
            <a:r>
              <a:rPr lang="en-US" dirty="0" err="1"/>
              <a:t>Prout</a:t>
            </a:r>
            <a:r>
              <a:rPr lang="en-US" dirty="0"/>
              <a:t>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Andrew </a:t>
            </a:r>
            <a:r>
              <a:rPr lang="en-US" dirty="0" err="1"/>
              <a:t>Babaian</a:t>
            </a:r>
            <a:r>
              <a:rPr lang="en-US" dirty="0"/>
              <a:t>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Theron Bond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Matthew </a:t>
            </a:r>
            <a:r>
              <a:rPr lang="en-US" dirty="0" err="1"/>
              <a:t>Lamana</a:t>
            </a:r>
            <a:r>
              <a:rPr lang="en-US" dirty="0"/>
              <a:t>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Matthew </a:t>
            </a:r>
            <a:r>
              <a:rPr lang="en-US" dirty="0" err="1"/>
              <a:t>Nuzzo</a:t>
            </a:r>
            <a:r>
              <a:rPr lang="en-US" dirty="0"/>
              <a:t>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John </a:t>
            </a:r>
            <a:r>
              <a:rPr lang="en-US" dirty="0" err="1"/>
              <a:t>Fiori</a:t>
            </a:r>
            <a:r>
              <a:rPr lang="en-US" dirty="0"/>
              <a:t> (</a:t>
            </a:r>
            <a:r>
              <a:rPr lang="en-US" dirty="0" err="1"/>
              <a:t>H'97</a:t>
            </a:r>
            <a:r>
              <a:rPr lang="en-US" dirty="0"/>
              <a:t>)</a:t>
            </a:r>
          </a:p>
          <a:p>
            <a:r>
              <a:rPr lang="en-US" dirty="0"/>
              <a:t>Kathleen Maloney (</a:t>
            </a:r>
            <a:r>
              <a:rPr lang="en-US" dirty="0" err="1"/>
              <a:t>WS'98</a:t>
            </a:r>
            <a:r>
              <a:rPr lang="en-US" dirty="0"/>
              <a:t>)</a:t>
            </a:r>
          </a:p>
          <a:p>
            <a:r>
              <a:rPr lang="en-US" dirty="0"/>
              <a:t>Robert </a:t>
            </a:r>
            <a:r>
              <a:rPr lang="en-US" dirty="0" err="1"/>
              <a:t>Dedrick</a:t>
            </a:r>
            <a:r>
              <a:rPr lang="en-US" dirty="0"/>
              <a:t> (</a:t>
            </a:r>
            <a:r>
              <a:rPr lang="en-US" dirty="0" err="1"/>
              <a:t>H'98</a:t>
            </a:r>
            <a:r>
              <a:rPr lang="en-US" dirty="0"/>
              <a:t>) </a:t>
            </a:r>
          </a:p>
          <a:p>
            <a:r>
              <a:rPr lang="en-US" dirty="0"/>
              <a:t>Thomas </a:t>
            </a:r>
            <a:r>
              <a:rPr lang="en-US" dirty="0" err="1"/>
              <a:t>Sardella</a:t>
            </a:r>
            <a:r>
              <a:rPr lang="en-US" dirty="0"/>
              <a:t> (</a:t>
            </a:r>
            <a:r>
              <a:rPr lang="en-US" dirty="0" err="1"/>
              <a:t>H'98</a:t>
            </a:r>
            <a:r>
              <a:rPr lang="en-US" dirty="0"/>
              <a:t>)</a:t>
            </a:r>
          </a:p>
          <a:p>
            <a:r>
              <a:rPr lang="en-US" dirty="0"/>
              <a:t>David Went (</a:t>
            </a:r>
            <a:r>
              <a:rPr lang="en-US" dirty="0" err="1"/>
              <a:t>H'98</a:t>
            </a:r>
            <a:r>
              <a:rPr lang="en-US" dirty="0"/>
              <a:t>)</a:t>
            </a:r>
          </a:p>
          <a:p>
            <a:r>
              <a:rPr lang="en-US" dirty="0"/>
              <a:t>Jason Christensen (</a:t>
            </a:r>
            <a:r>
              <a:rPr lang="en-US" dirty="0" err="1"/>
              <a:t>H'98</a:t>
            </a:r>
            <a:r>
              <a:rPr lang="en-US" dirty="0"/>
              <a:t>)</a:t>
            </a:r>
          </a:p>
          <a:p>
            <a:r>
              <a:rPr lang="en-US" dirty="0"/>
              <a:t>Jason </a:t>
            </a:r>
            <a:r>
              <a:rPr lang="en-US" dirty="0" err="1"/>
              <a:t>Farnung</a:t>
            </a:r>
            <a:r>
              <a:rPr lang="en-US" dirty="0"/>
              <a:t> (</a:t>
            </a:r>
            <a:r>
              <a:rPr lang="en-US" dirty="0" err="1"/>
              <a:t>H'98</a:t>
            </a:r>
            <a:r>
              <a:rPr lang="en-US" dirty="0"/>
              <a:t>)</a:t>
            </a:r>
          </a:p>
          <a:p>
            <a:r>
              <a:rPr lang="en-US" dirty="0"/>
              <a:t>Nathan </a:t>
            </a:r>
            <a:r>
              <a:rPr lang="en-US" dirty="0" err="1"/>
              <a:t>Kranes</a:t>
            </a:r>
            <a:r>
              <a:rPr lang="en-US" dirty="0"/>
              <a:t> (</a:t>
            </a:r>
            <a:r>
              <a:rPr lang="en-US" dirty="0" err="1"/>
              <a:t>H'98</a:t>
            </a:r>
            <a:r>
              <a:rPr lang="en-US" dirty="0"/>
              <a:t>)</a:t>
            </a:r>
          </a:p>
          <a:p>
            <a:r>
              <a:rPr lang="en-US" dirty="0"/>
              <a:t>Kathryn </a:t>
            </a:r>
            <a:r>
              <a:rPr lang="en-US" dirty="0" err="1"/>
              <a:t>Hammontree</a:t>
            </a:r>
            <a:r>
              <a:rPr lang="en-US" dirty="0"/>
              <a:t> (</a:t>
            </a:r>
            <a:r>
              <a:rPr lang="en-US" dirty="0" err="1"/>
              <a:t>WS’99</a:t>
            </a:r>
            <a:r>
              <a:rPr lang="en-US" dirty="0"/>
              <a:t>)</a:t>
            </a:r>
          </a:p>
          <a:p>
            <a:r>
              <a:rPr lang="en-US" dirty="0"/>
              <a:t>Megan </a:t>
            </a:r>
            <a:r>
              <a:rPr lang="en-US" dirty="0" err="1"/>
              <a:t>LeBoutillier</a:t>
            </a:r>
            <a:r>
              <a:rPr lang="en-US" dirty="0"/>
              <a:t> (</a:t>
            </a:r>
            <a:r>
              <a:rPr lang="en-US" dirty="0" err="1"/>
              <a:t>WS’99</a:t>
            </a:r>
            <a:r>
              <a:rPr lang="en-US" dirty="0"/>
              <a:t>)</a:t>
            </a:r>
          </a:p>
          <a:p>
            <a:r>
              <a:rPr lang="en-US" dirty="0"/>
              <a:t>Kevin Farr (</a:t>
            </a:r>
            <a:r>
              <a:rPr lang="en-US" dirty="0" err="1"/>
              <a:t>H’99</a:t>
            </a:r>
            <a:r>
              <a:rPr lang="en-US" dirty="0"/>
              <a:t>)</a:t>
            </a:r>
          </a:p>
          <a:p>
            <a:r>
              <a:rPr lang="en-US" dirty="0"/>
              <a:t>Andrew Dominick (</a:t>
            </a:r>
            <a:r>
              <a:rPr lang="en-US" dirty="0" err="1"/>
              <a:t>H’99</a:t>
            </a:r>
            <a:r>
              <a:rPr lang="en-US" dirty="0"/>
              <a:t>)</a:t>
            </a:r>
          </a:p>
          <a:p>
            <a:r>
              <a:rPr lang="en-US" dirty="0"/>
              <a:t>Miki </a:t>
            </a:r>
            <a:r>
              <a:rPr lang="en-US" dirty="0" err="1"/>
              <a:t>Alroy</a:t>
            </a:r>
            <a:r>
              <a:rPr lang="en-US" dirty="0"/>
              <a:t> (</a:t>
            </a:r>
            <a:r>
              <a:rPr lang="en-US" dirty="0" err="1"/>
              <a:t>H’99</a:t>
            </a:r>
            <a:r>
              <a:rPr lang="en-US" dirty="0"/>
              <a:t>)</a:t>
            </a:r>
          </a:p>
          <a:p>
            <a:r>
              <a:rPr lang="en-US" dirty="0"/>
              <a:t>John </a:t>
            </a:r>
            <a:r>
              <a:rPr lang="en-US" dirty="0" err="1"/>
              <a:t>Vandemoer</a:t>
            </a:r>
            <a:r>
              <a:rPr lang="en-US" dirty="0"/>
              <a:t> (</a:t>
            </a:r>
            <a:r>
              <a:rPr lang="en-US" dirty="0" err="1"/>
              <a:t>H’00</a:t>
            </a:r>
            <a:r>
              <a:rPr lang="en-US" dirty="0"/>
              <a:t>)</a:t>
            </a:r>
          </a:p>
          <a:p>
            <a:r>
              <a:rPr lang="en-US" dirty="0"/>
              <a:t>Jon </a:t>
            </a:r>
            <a:r>
              <a:rPr lang="en-US" dirty="0" err="1"/>
              <a:t>Rumpf</a:t>
            </a:r>
            <a:r>
              <a:rPr lang="en-US" dirty="0"/>
              <a:t> (</a:t>
            </a:r>
            <a:r>
              <a:rPr lang="en-US" dirty="0" err="1"/>
              <a:t>H’00</a:t>
            </a:r>
            <a:r>
              <a:rPr lang="en-US" dirty="0"/>
              <a:t>)</a:t>
            </a:r>
          </a:p>
          <a:p>
            <a:r>
              <a:rPr lang="en-US" dirty="0" err="1"/>
              <a:t>MaryBeth</a:t>
            </a:r>
            <a:r>
              <a:rPr lang="en-US" dirty="0"/>
              <a:t> Giancarlo (</a:t>
            </a:r>
            <a:r>
              <a:rPr lang="en-US" dirty="0" err="1"/>
              <a:t>WS’00</a:t>
            </a:r>
            <a:r>
              <a:rPr lang="en-US" dirty="0"/>
              <a:t>)</a:t>
            </a:r>
          </a:p>
          <a:p>
            <a:r>
              <a:rPr lang="en-US" dirty="0"/>
              <a:t>Arthur (Trey) Driscoll (</a:t>
            </a:r>
            <a:r>
              <a:rPr lang="en-US" dirty="0" err="1"/>
              <a:t>H’00</a:t>
            </a:r>
            <a:r>
              <a:rPr lang="en-US" dirty="0"/>
              <a:t>)</a:t>
            </a:r>
          </a:p>
          <a:p>
            <a:r>
              <a:rPr lang="en-US" dirty="0"/>
              <a:t>Micah </a:t>
            </a:r>
            <a:r>
              <a:rPr lang="en-US" dirty="0" err="1"/>
              <a:t>Nicolo</a:t>
            </a:r>
            <a:r>
              <a:rPr lang="en-US" dirty="0"/>
              <a:t> (</a:t>
            </a:r>
            <a:r>
              <a:rPr lang="en-US" dirty="0" err="1"/>
              <a:t>H’01</a:t>
            </a:r>
            <a:r>
              <a:rPr lang="en-US" dirty="0"/>
              <a:t>) </a:t>
            </a:r>
          </a:p>
          <a:p>
            <a:r>
              <a:rPr lang="en-US" dirty="0"/>
              <a:t>Timothy Riley (</a:t>
            </a:r>
            <a:r>
              <a:rPr lang="en-US" dirty="0" err="1"/>
              <a:t>H’01</a:t>
            </a:r>
            <a:r>
              <a:rPr lang="en-US" dirty="0"/>
              <a:t>)</a:t>
            </a:r>
          </a:p>
          <a:p>
            <a:r>
              <a:rPr lang="en-US" dirty="0" err="1"/>
              <a:t>Derith</a:t>
            </a:r>
            <a:r>
              <a:rPr lang="en-US" dirty="0"/>
              <a:t> Hart (</a:t>
            </a:r>
            <a:r>
              <a:rPr lang="en-US" dirty="0" err="1"/>
              <a:t>WS’01</a:t>
            </a:r>
            <a:r>
              <a:rPr lang="en-US" dirty="0"/>
              <a:t>)</a:t>
            </a:r>
          </a:p>
          <a:p>
            <a:r>
              <a:rPr lang="en-US" dirty="0"/>
              <a:t>N. Scott Alderman (</a:t>
            </a:r>
            <a:r>
              <a:rPr lang="en-US" dirty="0" err="1"/>
              <a:t>H’01</a:t>
            </a:r>
            <a:r>
              <a:rPr lang="en-US" dirty="0"/>
              <a:t>) </a:t>
            </a:r>
          </a:p>
          <a:p>
            <a:r>
              <a:rPr lang="en-US" dirty="0"/>
              <a:t>Lindsay P. Bowser (</a:t>
            </a:r>
            <a:r>
              <a:rPr lang="en-US" dirty="0" err="1"/>
              <a:t>WS’02</a:t>
            </a:r>
            <a:r>
              <a:rPr lang="en-US" dirty="0"/>
              <a:t>)</a:t>
            </a:r>
          </a:p>
          <a:p>
            <a:r>
              <a:rPr lang="en-US" dirty="0"/>
              <a:t>Margaret </a:t>
            </a:r>
            <a:r>
              <a:rPr lang="en-US" dirty="0" err="1"/>
              <a:t>Etherington</a:t>
            </a:r>
            <a:r>
              <a:rPr lang="en-US" dirty="0"/>
              <a:t> (</a:t>
            </a:r>
            <a:r>
              <a:rPr lang="en-US" dirty="0" err="1"/>
              <a:t>WS’02</a:t>
            </a:r>
            <a:r>
              <a:rPr lang="en-US" dirty="0"/>
              <a:t>)</a:t>
            </a:r>
          </a:p>
          <a:p>
            <a:r>
              <a:rPr lang="en-US" dirty="0"/>
              <a:t>Laura Calabrese (</a:t>
            </a:r>
            <a:r>
              <a:rPr lang="en-US" dirty="0" err="1"/>
              <a:t>WS’02</a:t>
            </a:r>
            <a:r>
              <a:rPr lang="en-US" dirty="0"/>
              <a:t>)</a:t>
            </a:r>
          </a:p>
          <a:p>
            <a:r>
              <a:rPr lang="en-US" dirty="0"/>
              <a:t>Sandy Baldwin (</a:t>
            </a:r>
            <a:r>
              <a:rPr lang="en-US" dirty="0" err="1"/>
              <a:t>WS’02</a:t>
            </a:r>
            <a:r>
              <a:rPr lang="en-US" dirty="0"/>
              <a:t>)</a:t>
            </a:r>
          </a:p>
          <a:p>
            <a:r>
              <a:rPr lang="en-US" dirty="0"/>
              <a:t>Robert Stewart (</a:t>
            </a:r>
            <a:r>
              <a:rPr lang="en-US" dirty="0" err="1"/>
              <a:t>H’03</a:t>
            </a:r>
            <a:r>
              <a:rPr lang="en-US" dirty="0"/>
              <a:t>)</a:t>
            </a:r>
          </a:p>
          <a:p>
            <a:r>
              <a:rPr lang="en-US" dirty="0"/>
              <a:t>Emily </a:t>
            </a:r>
            <a:r>
              <a:rPr lang="en-US" dirty="0" err="1"/>
              <a:t>LaDuca</a:t>
            </a:r>
            <a:r>
              <a:rPr lang="en-US" dirty="0"/>
              <a:t> (</a:t>
            </a:r>
            <a:r>
              <a:rPr lang="en-US" dirty="0" err="1"/>
              <a:t>WS’04</a:t>
            </a:r>
            <a:r>
              <a:rPr lang="en-US" dirty="0"/>
              <a:t>)</a:t>
            </a:r>
          </a:p>
          <a:p>
            <a:r>
              <a:rPr lang="en-US" dirty="0" err="1"/>
              <a:t>Caterina</a:t>
            </a:r>
            <a:r>
              <a:rPr lang="en-US" dirty="0"/>
              <a:t> </a:t>
            </a:r>
            <a:r>
              <a:rPr lang="en-US" dirty="0" err="1"/>
              <a:t>Caiazza</a:t>
            </a:r>
            <a:r>
              <a:rPr lang="en-US" dirty="0"/>
              <a:t> (</a:t>
            </a:r>
            <a:r>
              <a:rPr lang="en-US" dirty="0" err="1"/>
              <a:t>WS’05</a:t>
            </a:r>
            <a:r>
              <a:rPr lang="en-US" dirty="0"/>
              <a:t>)</a:t>
            </a:r>
          </a:p>
          <a:p>
            <a:r>
              <a:rPr lang="en-US" dirty="0"/>
              <a:t>Ann Walker (</a:t>
            </a:r>
            <a:r>
              <a:rPr lang="en-US" dirty="0" err="1"/>
              <a:t>WS’05</a:t>
            </a:r>
            <a:r>
              <a:rPr lang="en-US" dirty="0"/>
              <a:t>)</a:t>
            </a:r>
          </a:p>
          <a:p>
            <a:r>
              <a:rPr lang="en-US" dirty="0"/>
              <a:t>Barbara </a:t>
            </a:r>
            <a:r>
              <a:rPr lang="en-US" dirty="0" err="1"/>
              <a:t>Beckingham</a:t>
            </a:r>
            <a:r>
              <a:rPr lang="en-US" dirty="0"/>
              <a:t> (</a:t>
            </a:r>
            <a:r>
              <a:rPr lang="en-US" dirty="0" err="1"/>
              <a:t>WS’05</a:t>
            </a:r>
            <a:r>
              <a:rPr lang="en-US" dirty="0"/>
              <a:t>)</a:t>
            </a:r>
          </a:p>
          <a:p>
            <a:r>
              <a:rPr lang="en-US" dirty="0"/>
              <a:t>Sarah </a:t>
            </a:r>
            <a:r>
              <a:rPr lang="en-US" dirty="0" err="1"/>
              <a:t>Kostick</a:t>
            </a:r>
            <a:r>
              <a:rPr lang="en-US" dirty="0"/>
              <a:t> (Smith, ’05)</a:t>
            </a:r>
          </a:p>
          <a:p>
            <a:r>
              <a:rPr lang="en-US" dirty="0"/>
              <a:t>John </a:t>
            </a:r>
            <a:r>
              <a:rPr lang="en-US" dirty="0" err="1"/>
              <a:t>Riina</a:t>
            </a:r>
            <a:r>
              <a:rPr lang="en-US" dirty="0"/>
              <a:t> (</a:t>
            </a:r>
            <a:r>
              <a:rPr lang="en-US" dirty="0" err="1"/>
              <a:t>H’05</a:t>
            </a:r>
            <a:r>
              <a:rPr lang="en-US" dirty="0"/>
              <a:t>)</a:t>
            </a:r>
          </a:p>
          <a:p>
            <a:r>
              <a:rPr lang="en-US" dirty="0"/>
              <a:t>Doug Wood (</a:t>
            </a:r>
            <a:r>
              <a:rPr lang="en-US" dirty="0" err="1"/>
              <a:t>H’05</a:t>
            </a:r>
            <a:r>
              <a:rPr lang="en-US" dirty="0"/>
              <a:t>)</a:t>
            </a:r>
          </a:p>
          <a:p>
            <a:r>
              <a:rPr lang="en-US" dirty="0"/>
              <a:t>Katie Bush (</a:t>
            </a:r>
            <a:r>
              <a:rPr lang="en-US" dirty="0" err="1"/>
              <a:t>WS’06</a:t>
            </a:r>
            <a:r>
              <a:rPr lang="en-US" dirty="0"/>
              <a:t>)</a:t>
            </a:r>
          </a:p>
          <a:p>
            <a:r>
              <a:rPr lang="en-US" dirty="0"/>
              <a:t>Clare Morgan (</a:t>
            </a:r>
            <a:r>
              <a:rPr lang="en-US" dirty="0" err="1"/>
              <a:t>WS’06</a:t>
            </a:r>
            <a:r>
              <a:rPr lang="en-US" dirty="0"/>
              <a:t>)</a:t>
            </a:r>
          </a:p>
          <a:p>
            <a:r>
              <a:rPr lang="en-US" dirty="0"/>
              <a:t>Suzanne </a:t>
            </a:r>
            <a:r>
              <a:rPr lang="en-US" dirty="0" err="1"/>
              <a:t>Opalka</a:t>
            </a:r>
            <a:r>
              <a:rPr lang="en-US" dirty="0"/>
              <a:t> (</a:t>
            </a:r>
            <a:r>
              <a:rPr lang="en-US" dirty="0" err="1"/>
              <a:t>WS’06</a:t>
            </a:r>
            <a:r>
              <a:rPr lang="en-US" dirty="0"/>
              <a:t>)</a:t>
            </a:r>
          </a:p>
          <a:p>
            <a:r>
              <a:rPr lang="en-US" dirty="0"/>
              <a:t>Ian West (</a:t>
            </a:r>
            <a:r>
              <a:rPr lang="en-US" dirty="0" err="1"/>
              <a:t>H’06</a:t>
            </a:r>
            <a:r>
              <a:rPr lang="en-US" dirty="0"/>
              <a:t>)</a:t>
            </a:r>
          </a:p>
          <a:p>
            <a:r>
              <a:rPr lang="en-US" dirty="0"/>
              <a:t>Rachel </a:t>
            </a:r>
            <a:r>
              <a:rPr lang="en-US" dirty="0" err="1"/>
              <a:t>Sukeforth</a:t>
            </a:r>
            <a:r>
              <a:rPr lang="en-US" dirty="0"/>
              <a:t> (</a:t>
            </a:r>
            <a:r>
              <a:rPr lang="en-US" dirty="0" err="1"/>
              <a:t>WS’07</a:t>
            </a:r>
            <a:r>
              <a:rPr lang="en-US" dirty="0"/>
              <a:t>)</a:t>
            </a:r>
          </a:p>
          <a:p>
            <a:r>
              <a:rPr lang="en-US" dirty="0"/>
              <a:t>Brittany Holler (</a:t>
            </a:r>
            <a:r>
              <a:rPr lang="en-US" dirty="0" err="1"/>
              <a:t>WS’08</a:t>
            </a:r>
            <a:r>
              <a:rPr lang="en-US" dirty="0"/>
              <a:t>)</a:t>
            </a:r>
          </a:p>
          <a:p>
            <a:r>
              <a:rPr lang="en-US" dirty="0"/>
              <a:t>Tara Ware (</a:t>
            </a:r>
            <a:r>
              <a:rPr lang="en-US" dirty="0" err="1"/>
              <a:t>WS’08</a:t>
            </a:r>
            <a:r>
              <a:rPr lang="en-US" dirty="0"/>
              <a:t>)</a:t>
            </a:r>
          </a:p>
          <a:p>
            <a:r>
              <a:rPr lang="en-US" dirty="0"/>
              <a:t>Evan Brown (</a:t>
            </a:r>
            <a:r>
              <a:rPr lang="en-US" dirty="0" err="1"/>
              <a:t>H’08</a:t>
            </a:r>
            <a:r>
              <a:rPr lang="en-US" dirty="0"/>
              <a:t>)</a:t>
            </a:r>
          </a:p>
          <a:p>
            <a:r>
              <a:rPr lang="en-US" dirty="0"/>
              <a:t>Christina </a:t>
            </a:r>
            <a:r>
              <a:rPr lang="en-US" dirty="0" err="1"/>
              <a:t>Kinnevey</a:t>
            </a:r>
            <a:r>
              <a:rPr lang="en-US" dirty="0"/>
              <a:t> (</a:t>
            </a:r>
            <a:r>
              <a:rPr lang="en-US" dirty="0" err="1"/>
              <a:t>WS’09</a:t>
            </a:r>
            <a:r>
              <a:rPr lang="en-US" dirty="0"/>
              <a:t>)</a:t>
            </a:r>
          </a:p>
          <a:p>
            <a:r>
              <a:rPr lang="en-US" dirty="0"/>
              <a:t>Kerry O‘Neill (</a:t>
            </a:r>
            <a:r>
              <a:rPr lang="en-US" dirty="0" err="1"/>
              <a:t>WS’09</a:t>
            </a:r>
            <a:r>
              <a:rPr lang="en-US" dirty="0"/>
              <a:t>)</a:t>
            </a:r>
          </a:p>
          <a:p>
            <a:r>
              <a:rPr lang="en-US" dirty="0"/>
              <a:t>Clancy Brown (</a:t>
            </a:r>
            <a:r>
              <a:rPr lang="en-US" dirty="0" err="1"/>
              <a:t>WS’09</a:t>
            </a:r>
            <a:r>
              <a:rPr lang="en-US" dirty="0"/>
              <a:t>)</a:t>
            </a:r>
          </a:p>
          <a:p>
            <a:r>
              <a:rPr lang="en-US" dirty="0"/>
              <a:t>Rachael Dye (</a:t>
            </a:r>
            <a:r>
              <a:rPr lang="en-US" dirty="0" err="1"/>
              <a:t>WS’10</a:t>
            </a:r>
            <a:r>
              <a:rPr lang="en-US" dirty="0"/>
              <a:t>)</a:t>
            </a:r>
          </a:p>
          <a:p>
            <a:r>
              <a:rPr lang="en-US" dirty="0"/>
              <a:t>Casey Franklin (</a:t>
            </a:r>
            <a:r>
              <a:rPr lang="en-US" dirty="0" err="1"/>
              <a:t>WS’10</a:t>
            </a:r>
            <a:r>
              <a:rPr lang="en-US" dirty="0"/>
              <a:t>)</a:t>
            </a:r>
          </a:p>
          <a:p>
            <a:r>
              <a:rPr lang="en-US" dirty="0"/>
              <a:t>Samuel Georgian (</a:t>
            </a:r>
            <a:r>
              <a:rPr lang="en-US" dirty="0" err="1"/>
              <a:t>H’10</a:t>
            </a:r>
            <a:r>
              <a:rPr lang="en-US" dirty="0"/>
              <a:t>)</a:t>
            </a:r>
          </a:p>
          <a:p>
            <a:r>
              <a:rPr lang="en-US" dirty="0"/>
              <a:t>Prabighya Basnet (</a:t>
            </a:r>
            <a:r>
              <a:rPr lang="en-US" dirty="0" err="1"/>
              <a:t>WS’11</a:t>
            </a:r>
            <a:r>
              <a:rPr lang="en-US" dirty="0"/>
              <a:t>)</a:t>
            </a:r>
          </a:p>
          <a:p>
            <a:r>
              <a:rPr lang="en-US" dirty="0"/>
              <a:t>Katherine </a:t>
            </a:r>
            <a:r>
              <a:rPr lang="en-US" dirty="0" err="1"/>
              <a:t>Hoering</a:t>
            </a:r>
            <a:r>
              <a:rPr lang="en-US" dirty="0"/>
              <a:t> (</a:t>
            </a:r>
            <a:r>
              <a:rPr lang="en-US" dirty="0" err="1"/>
              <a:t>WS’11</a:t>
            </a:r>
            <a:r>
              <a:rPr lang="en-US" dirty="0"/>
              <a:t>)</a:t>
            </a:r>
          </a:p>
          <a:p>
            <a:r>
              <a:rPr lang="en-US" dirty="0"/>
              <a:t>Emily Cummings (</a:t>
            </a:r>
            <a:r>
              <a:rPr lang="en-US" dirty="0" err="1"/>
              <a:t>WS’12</a:t>
            </a:r>
            <a:r>
              <a:rPr lang="en-US" dirty="0"/>
              <a:t>)</a:t>
            </a:r>
          </a:p>
          <a:p>
            <a:r>
              <a:rPr lang="en-US" dirty="0"/>
              <a:t>Maggie Stewart (</a:t>
            </a:r>
            <a:r>
              <a:rPr lang="en-US" dirty="0" err="1"/>
              <a:t>WS’12</a:t>
            </a:r>
            <a:r>
              <a:rPr lang="en-US" dirty="0"/>
              <a:t>)</a:t>
            </a:r>
          </a:p>
          <a:p>
            <a:r>
              <a:rPr lang="en-US" dirty="0"/>
              <a:t>Abby Kent (</a:t>
            </a:r>
            <a:r>
              <a:rPr lang="en-US" dirty="0" err="1"/>
              <a:t>WS’12</a:t>
            </a:r>
            <a:r>
              <a:rPr lang="en-US" dirty="0"/>
              <a:t>)</a:t>
            </a:r>
          </a:p>
          <a:p>
            <a:r>
              <a:rPr lang="en-US" dirty="0"/>
              <a:t>Laura Carver Dionne (</a:t>
            </a:r>
            <a:r>
              <a:rPr lang="en-US" dirty="0" err="1"/>
              <a:t>WS’13</a:t>
            </a:r>
            <a:r>
              <a:rPr lang="en-US" dirty="0"/>
              <a:t>)</a:t>
            </a:r>
          </a:p>
          <a:p>
            <a:r>
              <a:rPr lang="en-US" dirty="0"/>
              <a:t>Ethan Brown (</a:t>
            </a:r>
            <a:r>
              <a:rPr lang="en-US" dirty="0" err="1"/>
              <a:t>H’13</a:t>
            </a:r>
            <a:r>
              <a:rPr lang="en-US" dirty="0"/>
              <a:t>)</a:t>
            </a:r>
          </a:p>
          <a:p>
            <a:r>
              <a:rPr lang="en-US" dirty="0"/>
              <a:t>Carli Ellis (</a:t>
            </a:r>
            <a:r>
              <a:rPr lang="en-US" dirty="0" err="1"/>
              <a:t>WS’14</a:t>
            </a:r>
            <a:r>
              <a:rPr lang="en-US" dirty="0"/>
              <a:t>)</a:t>
            </a:r>
          </a:p>
          <a:p>
            <a:r>
              <a:rPr lang="en-US" dirty="0"/>
              <a:t>Phillip Hackett (</a:t>
            </a:r>
            <a:r>
              <a:rPr lang="en-US" dirty="0" err="1"/>
              <a:t>H’14</a:t>
            </a:r>
            <a:r>
              <a:rPr lang="en-US" dirty="0"/>
              <a:t>)</a:t>
            </a:r>
          </a:p>
          <a:p>
            <a:r>
              <a:rPr lang="en-US" dirty="0"/>
              <a:t>Ali Cole (</a:t>
            </a:r>
            <a:r>
              <a:rPr lang="en-US" dirty="0" err="1"/>
              <a:t>WS’14</a:t>
            </a:r>
            <a:r>
              <a:rPr lang="en-US" dirty="0"/>
              <a:t>)</a:t>
            </a:r>
          </a:p>
          <a:p>
            <a:r>
              <a:rPr lang="en-US" dirty="0"/>
              <a:t>Tyler (</a:t>
            </a:r>
            <a:r>
              <a:rPr lang="en-US" dirty="0" err="1"/>
              <a:t>TJ</a:t>
            </a:r>
            <a:r>
              <a:rPr lang="en-US" dirty="0"/>
              <a:t>) </a:t>
            </a:r>
            <a:r>
              <a:rPr lang="en-US" dirty="0" err="1"/>
              <a:t>Goldstoff</a:t>
            </a:r>
            <a:r>
              <a:rPr lang="en-US" dirty="0"/>
              <a:t> (</a:t>
            </a:r>
            <a:r>
              <a:rPr lang="en-US" dirty="0" err="1"/>
              <a:t>H’15</a:t>
            </a:r>
            <a:r>
              <a:rPr lang="en-US" dirty="0"/>
              <a:t>)</a:t>
            </a:r>
          </a:p>
          <a:p>
            <a:r>
              <a:rPr lang="en-US" dirty="0" err="1"/>
              <a:t>Genny</a:t>
            </a:r>
            <a:r>
              <a:rPr lang="en-US" dirty="0"/>
              <a:t> Morales (</a:t>
            </a:r>
            <a:r>
              <a:rPr lang="en-US" dirty="0" err="1"/>
              <a:t>WS’15</a:t>
            </a:r>
            <a:r>
              <a:rPr lang="en-US" dirty="0"/>
              <a:t>)</a:t>
            </a:r>
          </a:p>
          <a:p>
            <a:r>
              <a:rPr lang="en-US" dirty="0"/>
              <a:t>Nikki </a:t>
            </a:r>
            <a:r>
              <a:rPr lang="en-US" dirty="0" err="1"/>
              <a:t>Andrzejczyk</a:t>
            </a:r>
            <a:r>
              <a:rPr lang="en-US" dirty="0"/>
              <a:t> (</a:t>
            </a:r>
            <a:r>
              <a:rPr lang="en-US" dirty="0" err="1"/>
              <a:t>WS’16</a:t>
            </a:r>
            <a:r>
              <a:rPr lang="en-US" dirty="0"/>
              <a:t>)</a:t>
            </a:r>
          </a:p>
          <a:p>
            <a:r>
              <a:rPr lang="en-US" dirty="0"/>
              <a:t>Kat Coughlin (</a:t>
            </a:r>
            <a:r>
              <a:rPr lang="en-US" dirty="0" err="1"/>
              <a:t>WS’16</a:t>
            </a:r>
            <a:r>
              <a:rPr lang="en-US" dirty="0"/>
              <a:t>)</a:t>
            </a:r>
          </a:p>
          <a:p>
            <a:r>
              <a:rPr lang="en-US" dirty="0" smtClean="0"/>
              <a:t>Abby </a:t>
            </a:r>
            <a:r>
              <a:rPr lang="en-US" dirty="0" err="1" smtClean="0"/>
              <a:t>Dylag</a:t>
            </a:r>
            <a:r>
              <a:rPr lang="en-US" dirty="0" smtClean="0"/>
              <a:t> (</a:t>
            </a:r>
            <a:r>
              <a:rPr lang="en-US" smtClean="0"/>
              <a:t>WS’16)</a:t>
            </a:r>
            <a:endParaRPr lang="en-US" dirty="0" smtClean="0"/>
          </a:p>
          <a:p>
            <a:r>
              <a:rPr lang="en-US" dirty="0" smtClean="0"/>
              <a:t>Nicole </a:t>
            </a:r>
            <a:r>
              <a:rPr lang="en-US" dirty="0" err="1" smtClean="0"/>
              <a:t>Tanquary</a:t>
            </a:r>
            <a:r>
              <a:rPr lang="en-US" dirty="0" smtClean="0"/>
              <a:t> (</a:t>
            </a:r>
            <a:r>
              <a:rPr lang="en-US" dirty="0" err="1" smtClean="0"/>
              <a:t>WS’17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5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Exotics: Zebra &amp; Quagga Mussels</a:t>
            </a:r>
          </a:p>
        </p:txBody>
      </p:sp>
      <p:pic>
        <p:nvPicPr>
          <p:cNvPr id="5123" name="Picture 3" descr="zebra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905000"/>
            <a:ext cx="3008313" cy="1801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 descr="dreissmap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3100" y="4800600"/>
            <a:ext cx="33147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zebramussel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24200"/>
            <a:ext cx="24384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ZebraQuagga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28194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5715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Zebra &amp; Quagga Mussels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/>
              <a:t>Dreissena polymorpha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/>
              <a:t>First Invader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/>
              <a:t>Dreissena bugensis</a:t>
            </a:r>
            <a:r>
              <a:rPr lang="en-US" sz="2400"/>
              <a:t> </a:t>
            </a:r>
            <a:endParaRPr lang="en-US" sz="2400" i="1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/>
              <a:t>Bigger - Better - Deeper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Invaded North America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/>
              <a:t>Suitable Habitat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/>
              <a:t>-2 to 40</a:t>
            </a:r>
            <a:r>
              <a:rPr lang="en-US" sz="2000">
                <a:sym typeface="Symbol" pitchFamily="18" charset="2"/>
              </a:rPr>
              <a:t></a:t>
            </a:r>
            <a:r>
              <a:rPr lang="en-US" sz="2000"/>
              <a:t>C Water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Origins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Eastern Europe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Migrated through Western Europe (1830)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/>
              <a:t>Parallel Increase Commerce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A5E31D-1F33-410B-8834-D2860A2E466A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05000"/>
            <a:ext cx="4267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1988 – Zebras First Found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 smtClean="0"/>
              <a:t>Lake St Clair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Between Huron/Erie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 smtClean="0"/>
              <a:t>Outside Detroit Harbor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Imported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 smtClean="0"/>
              <a:t>Ship’s Ballast Water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Now Dominates Ecosystems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dirty="0" smtClean="0"/>
              <a:t>1992 – Zebras First Found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 smtClean="0"/>
              <a:t>Seneca Lake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en-US" sz="2000" dirty="0" smtClean="0"/>
              <a:t>Later Most Finger Lakes</a:t>
            </a:r>
          </a:p>
        </p:txBody>
      </p:sp>
      <p:pic>
        <p:nvPicPr>
          <p:cNvPr id="6148" name="Picture 4" descr="zebra1988"/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-76200"/>
            <a:ext cx="3810000" cy="29424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 descr="zebra2002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3536" y="2057401"/>
            <a:ext cx="354865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210300" y="2483643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</a:rPr>
              <a:t>2002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6200" y="381000"/>
            <a:ext cx="4267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pitchFamily="34" charset="0"/>
              </a:defRPr>
            </a:lvl9pPr>
          </a:lstStyle>
          <a:p>
            <a:pPr algn="ctr"/>
            <a:r>
              <a:rPr lang="en-US" kern="0" dirty="0" smtClean="0">
                <a:hlinkClick r:id="rId4"/>
              </a:rPr>
              <a:t>North America</a:t>
            </a:r>
            <a:endParaRPr lang="en-US" kern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29334"/>
            <a:ext cx="3733800" cy="301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Cementation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400" smtClean="0">
                <a:solidFill>
                  <a:schemeClr val="folHlink"/>
                </a:solidFill>
              </a:rPr>
              <a:t>Economic Problem</a:t>
            </a:r>
            <a:r>
              <a:rPr lang="en-US" altLang="en-US" sz="2400" smtClean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smtClean="0"/>
              <a:t>Water Intake Pipes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smtClean="0"/>
              <a:t>Drinking Water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smtClean="0"/>
              <a:t>Cooling Water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en-US" sz="1800" smtClean="0"/>
              <a:t>Nuclear Power Plants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smtClean="0"/>
              <a:t>Cover Boats, etc.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smtClean="0"/>
              <a:t>Removal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smtClean="0"/>
              <a:t>Poisons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en-US" sz="1800" smtClean="0"/>
              <a:t>Chlorine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altLang="en-US" sz="1800" smtClean="0"/>
              <a:t>Ozone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smtClean="0"/>
              <a:t>Hammer/Chisel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smtClean="0"/>
              <a:t>Hot Water &gt; 35</a:t>
            </a:r>
            <a:r>
              <a:rPr lang="en-US" altLang="en-US" sz="2000" smtClean="0">
                <a:sym typeface="Symbol" pitchFamily="18" charset="2"/>
              </a:rPr>
              <a:t></a:t>
            </a:r>
            <a:r>
              <a:rPr lang="en-US" altLang="en-US" sz="2000" smtClean="0"/>
              <a:t>C</a:t>
            </a:r>
          </a:p>
        </p:txBody>
      </p:sp>
      <p:pic>
        <p:nvPicPr>
          <p:cNvPr id="7172" name="Picture 4" descr="pipe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33663"/>
            <a:ext cx="4038600" cy="265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9" descr="Station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0613" y="4419600"/>
            <a:ext cx="1703387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20342"/>
            <a:ext cx="7772400" cy="448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096000" cy="762000"/>
          </a:xfrm>
        </p:spPr>
        <p:txBody>
          <a:bodyPr/>
          <a:lstStyle/>
          <a:p>
            <a:r>
              <a:rPr lang="en-US" dirty="0"/>
              <a:t>Seneca </a:t>
            </a:r>
            <a:r>
              <a:rPr lang="en-US" dirty="0" smtClean="0"/>
              <a:t>Lake</a:t>
            </a:r>
            <a:br>
              <a:rPr lang="en-US" dirty="0" smtClean="0"/>
            </a:br>
            <a:r>
              <a:rPr lang="en-US" dirty="0" smtClean="0"/>
              <a:t>Water Transparency</a:t>
            </a:r>
            <a:endParaRPr lang="en-US" dirty="0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1905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Zebra Introduced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1905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Zebra Die Off</a:t>
            </a:r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 flipV="1">
            <a:off x="1371600" y="4419600"/>
            <a:ext cx="0" cy="1447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Line 7"/>
          <p:cNvSpPr>
            <a:spLocks noChangeShapeType="1"/>
          </p:cNvSpPr>
          <p:nvPr/>
        </p:nvSpPr>
        <p:spPr bwMode="auto">
          <a:xfrm flipV="1">
            <a:off x="3124200" y="4419600"/>
            <a:ext cx="0" cy="1447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Line 8"/>
          <p:cNvSpPr>
            <a:spLocks noChangeShapeType="1"/>
          </p:cNvSpPr>
          <p:nvPr/>
        </p:nvSpPr>
        <p:spPr bwMode="auto">
          <a:xfrm flipV="1">
            <a:off x="4419600" y="4419600"/>
            <a:ext cx="0" cy="1447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3962400" y="5943600"/>
            <a:ext cx="2895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Zebra &amp; Quagga Rebound</a:t>
            </a:r>
          </a:p>
        </p:txBody>
      </p:sp>
      <p:pic>
        <p:nvPicPr>
          <p:cNvPr id="122891" name="Picture 11" descr="Secch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5900" y="76200"/>
            <a:ext cx="25019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6705600" y="3581400"/>
            <a:ext cx="2438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rgbClr val="FF9900"/>
                </a:solidFill>
              </a:rPr>
              <a:t>Nutrient Loading</a:t>
            </a:r>
          </a:p>
        </p:txBody>
      </p:sp>
      <p:sp>
        <p:nvSpPr>
          <p:cNvPr id="122893" name="Line 13"/>
          <p:cNvSpPr>
            <a:spLocks noChangeShapeType="1"/>
          </p:cNvSpPr>
          <p:nvPr/>
        </p:nvSpPr>
        <p:spPr bwMode="auto">
          <a:xfrm flipV="1">
            <a:off x="5410200" y="2209800"/>
            <a:ext cx="2057400" cy="3810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5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Zebra Mussel Impact?</a:t>
            </a:r>
            <a:br>
              <a:rPr lang="en-US" dirty="0" smtClean="0"/>
            </a:br>
            <a:r>
              <a:rPr lang="en-US" dirty="0" smtClean="0"/>
              <a:t>A Simple Nutrient </a:t>
            </a:r>
            <a:r>
              <a:rPr lang="en-US" dirty="0"/>
              <a:t>Cycle</a:t>
            </a: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4724400" y="1981200"/>
            <a:ext cx="19812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Plankton</a:t>
            </a:r>
          </a:p>
        </p:txBody>
      </p:sp>
      <p:sp>
        <p:nvSpPr>
          <p:cNvPr id="461828" name="Text Box 4"/>
          <p:cNvSpPr txBox="1">
            <a:spLocks noChangeArrowheads="1"/>
          </p:cNvSpPr>
          <p:nvPr/>
        </p:nvSpPr>
        <p:spPr bwMode="auto">
          <a:xfrm>
            <a:off x="5867400" y="3657600"/>
            <a:ext cx="3048000" cy="1206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Fish (Lake Trout) </a:t>
            </a:r>
            <a:br>
              <a:rPr lang="en-US" sz="2400">
                <a:solidFill>
                  <a:srgbClr val="0070C0"/>
                </a:solidFill>
                <a:cs typeface="Arial" charset="0"/>
              </a:rPr>
            </a:br>
            <a:r>
              <a:rPr lang="en-US" sz="2400">
                <a:solidFill>
                  <a:srgbClr val="0070C0"/>
                </a:solidFill>
                <a:cs typeface="Arial" charset="0"/>
              </a:rPr>
              <a:t>&amp; </a:t>
            </a:r>
            <a:br>
              <a:rPr lang="en-US" sz="2400">
                <a:solidFill>
                  <a:srgbClr val="0070C0"/>
                </a:solidFill>
                <a:cs typeface="Arial" charset="0"/>
              </a:rPr>
            </a:br>
            <a:r>
              <a:rPr lang="en-US" sz="2400">
                <a:solidFill>
                  <a:srgbClr val="0070C0"/>
                </a:solidFill>
                <a:cs typeface="Arial" charset="0"/>
              </a:rPr>
              <a:t>Other Organisms</a:t>
            </a: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1676400" y="5410200"/>
            <a:ext cx="30480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Dead Organics</a:t>
            </a: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228600" y="3810000"/>
            <a:ext cx="2438400" cy="841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Bacterial Decomposition</a:t>
            </a:r>
          </a:p>
        </p:txBody>
      </p:sp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914400" y="2514600"/>
            <a:ext cx="30480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Dissolved Nutrients</a:t>
            </a:r>
          </a:p>
        </p:txBody>
      </p:sp>
      <p:sp>
        <p:nvSpPr>
          <p:cNvPr id="461833" name="Line 9"/>
          <p:cNvSpPr>
            <a:spLocks noChangeShapeType="1"/>
          </p:cNvSpPr>
          <p:nvPr/>
        </p:nvSpPr>
        <p:spPr bwMode="auto">
          <a:xfrm>
            <a:off x="5943600" y="2438400"/>
            <a:ext cx="685800" cy="1219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4" name="Line 10"/>
          <p:cNvSpPr>
            <a:spLocks noChangeShapeType="1"/>
          </p:cNvSpPr>
          <p:nvPr/>
        </p:nvSpPr>
        <p:spPr bwMode="auto">
          <a:xfrm flipH="1">
            <a:off x="4724400" y="4876800"/>
            <a:ext cx="1295400" cy="6858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5" name="Line 11"/>
          <p:cNvSpPr>
            <a:spLocks noChangeShapeType="1"/>
          </p:cNvSpPr>
          <p:nvPr/>
        </p:nvSpPr>
        <p:spPr bwMode="auto">
          <a:xfrm flipH="1" flipV="1">
            <a:off x="1524000" y="4648200"/>
            <a:ext cx="304800" cy="7620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6" name="Line 12"/>
          <p:cNvSpPr>
            <a:spLocks noChangeShapeType="1"/>
          </p:cNvSpPr>
          <p:nvPr/>
        </p:nvSpPr>
        <p:spPr bwMode="auto">
          <a:xfrm flipV="1">
            <a:off x="1447800" y="2971800"/>
            <a:ext cx="762000" cy="838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7" name="Line 13"/>
          <p:cNvSpPr>
            <a:spLocks noChangeShapeType="1"/>
          </p:cNvSpPr>
          <p:nvPr/>
        </p:nvSpPr>
        <p:spPr bwMode="auto">
          <a:xfrm flipV="1">
            <a:off x="2895600" y="2209800"/>
            <a:ext cx="1828800" cy="3048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0" name="Line 16"/>
          <p:cNvSpPr>
            <a:spLocks noChangeShapeType="1"/>
          </p:cNvSpPr>
          <p:nvPr/>
        </p:nvSpPr>
        <p:spPr bwMode="auto">
          <a:xfrm>
            <a:off x="5486400" y="5715000"/>
            <a:ext cx="838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2" name="Text Box 18"/>
          <p:cNvSpPr txBox="1">
            <a:spLocks noChangeArrowheads="1"/>
          </p:cNvSpPr>
          <p:nvPr/>
        </p:nvSpPr>
        <p:spPr bwMode="auto">
          <a:xfrm>
            <a:off x="6400800" y="5486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Arial" charset="0"/>
              </a:rPr>
              <a:t>Pre-Zebras</a:t>
            </a:r>
          </a:p>
        </p:txBody>
      </p:sp>
    </p:spTree>
    <p:extLst>
      <p:ext uri="{BB962C8B-B14F-4D97-AF65-F5344CB8AC3E}">
        <p14:creationId xmlns:p14="http://schemas.microsoft.com/office/powerpoint/2010/main" val="41374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Zebra &amp; Quagga </a:t>
            </a:r>
            <a:r>
              <a:rPr lang="en-US" dirty="0" smtClean="0"/>
              <a:t>Mussel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Impact </a:t>
            </a:r>
            <a:r>
              <a:rPr lang="en-US" dirty="0"/>
              <a:t>on Nutrient Cycle</a:t>
            </a: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4724400" y="1981200"/>
            <a:ext cx="19812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Plankton</a:t>
            </a:r>
          </a:p>
        </p:txBody>
      </p:sp>
      <p:sp>
        <p:nvSpPr>
          <p:cNvPr id="461828" name="Text Box 4"/>
          <p:cNvSpPr txBox="1">
            <a:spLocks noChangeArrowheads="1"/>
          </p:cNvSpPr>
          <p:nvPr/>
        </p:nvSpPr>
        <p:spPr bwMode="auto">
          <a:xfrm>
            <a:off x="5867400" y="3657600"/>
            <a:ext cx="3048000" cy="1206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Fish (Lake Trout) </a:t>
            </a:r>
            <a:br>
              <a:rPr lang="en-US" sz="2400">
                <a:solidFill>
                  <a:srgbClr val="0070C0"/>
                </a:solidFill>
                <a:cs typeface="Arial" charset="0"/>
              </a:rPr>
            </a:br>
            <a:r>
              <a:rPr lang="en-US" sz="2400">
                <a:solidFill>
                  <a:srgbClr val="0070C0"/>
                </a:solidFill>
                <a:cs typeface="Arial" charset="0"/>
              </a:rPr>
              <a:t>&amp; </a:t>
            </a:r>
            <a:br>
              <a:rPr lang="en-US" sz="2400">
                <a:solidFill>
                  <a:srgbClr val="0070C0"/>
                </a:solidFill>
                <a:cs typeface="Arial" charset="0"/>
              </a:rPr>
            </a:br>
            <a:r>
              <a:rPr lang="en-US" sz="2400">
                <a:solidFill>
                  <a:srgbClr val="0070C0"/>
                </a:solidFill>
                <a:cs typeface="Arial" charset="0"/>
              </a:rPr>
              <a:t>Other Organisms</a:t>
            </a: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1676400" y="5410200"/>
            <a:ext cx="30480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Dead Organics</a:t>
            </a: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228600" y="3810000"/>
            <a:ext cx="2438400" cy="841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Bacterial Decomposition</a:t>
            </a:r>
          </a:p>
        </p:txBody>
      </p:sp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914400" y="2514600"/>
            <a:ext cx="30480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Dissolved Nutrients</a:t>
            </a:r>
          </a:p>
        </p:txBody>
      </p:sp>
      <p:sp>
        <p:nvSpPr>
          <p:cNvPr id="461832" name="Text Box 8"/>
          <p:cNvSpPr txBox="1">
            <a:spLocks noChangeArrowheads="1"/>
          </p:cNvSpPr>
          <p:nvPr/>
        </p:nvSpPr>
        <p:spPr bwMode="auto">
          <a:xfrm>
            <a:off x="3657600" y="3505200"/>
            <a:ext cx="1524000" cy="120650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cs typeface="Arial" charset="0"/>
              </a:rPr>
              <a:t>Zebra </a:t>
            </a:r>
            <a:br>
              <a:rPr lang="en-US" sz="2400" dirty="0">
                <a:solidFill>
                  <a:schemeClr val="bg1"/>
                </a:solidFill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cs typeface="Arial" charset="0"/>
              </a:rPr>
              <a:t>&amp; </a:t>
            </a:r>
            <a:r>
              <a:rPr lang="en-US" sz="2400" dirty="0" err="1">
                <a:solidFill>
                  <a:schemeClr val="bg1"/>
                </a:solidFill>
                <a:cs typeface="Arial" charset="0"/>
              </a:rPr>
              <a:t>Quaggas</a:t>
            </a:r>
            <a:endParaRPr lang="en-US" sz="2400" dirty="0">
              <a:cs typeface="Arial" charset="0"/>
            </a:endParaRPr>
          </a:p>
        </p:txBody>
      </p:sp>
      <p:sp>
        <p:nvSpPr>
          <p:cNvPr id="461833" name="Line 9"/>
          <p:cNvSpPr>
            <a:spLocks noChangeShapeType="1"/>
          </p:cNvSpPr>
          <p:nvPr/>
        </p:nvSpPr>
        <p:spPr bwMode="auto">
          <a:xfrm>
            <a:off x="5943600" y="2438400"/>
            <a:ext cx="685800" cy="1219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4" name="Line 10"/>
          <p:cNvSpPr>
            <a:spLocks noChangeShapeType="1"/>
          </p:cNvSpPr>
          <p:nvPr/>
        </p:nvSpPr>
        <p:spPr bwMode="auto">
          <a:xfrm flipH="1">
            <a:off x="4724400" y="4876800"/>
            <a:ext cx="1295400" cy="6858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5" name="Line 11"/>
          <p:cNvSpPr>
            <a:spLocks noChangeShapeType="1"/>
          </p:cNvSpPr>
          <p:nvPr/>
        </p:nvSpPr>
        <p:spPr bwMode="auto">
          <a:xfrm flipH="1" flipV="1">
            <a:off x="1524000" y="4648200"/>
            <a:ext cx="304800" cy="7620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6" name="Line 12"/>
          <p:cNvSpPr>
            <a:spLocks noChangeShapeType="1"/>
          </p:cNvSpPr>
          <p:nvPr/>
        </p:nvSpPr>
        <p:spPr bwMode="auto">
          <a:xfrm flipV="1">
            <a:off x="1447800" y="2971800"/>
            <a:ext cx="762000" cy="838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7" name="Line 13"/>
          <p:cNvSpPr>
            <a:spLocks noChangeShapeType="1"/>
          </p:cNvSpPr>
          <p:nvPr/>
        </p:nvSpPr>
        <p:spPr bwMode="auto">
          <a:xfrm flipV="1">
            <a:off x="2895600" y="2209800"/>
            <a:ext cx="1828800" cy="3048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8" name="Line 14"/>
          <p:cNvSpPr>
            <a:spLocks noChangeShapeType="1"/>
          </p:cNvSpPr>
          <p:nvPr/>
        </p:nvSpPr>
        <p:spPr bwMode="auto">
          <a:xfrm flipH="1">
            <a:off x="4876800" y="2438400"/>
            <a:ext cx="457200" cy="106680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0" name="Line 16"/>
          <p:cNvSpPr>
            <a:spLocks noChangeShapeType="1"/>
          </p:cNvSpPr>
          <p:nvPr/>
        </p:nvSpPr>
        <p:spPr bwMode="auto">
          <a:xfrm>
            <a:off x="5486400" y="5715000"/>
            <a:ext cx="838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1" name="Line 17"/>
          <p:cNvSpPr>
            <a:spLocks noChangeShapeType="1"/>
          </p:cNvSpPr>
          <p:nvPr/>
        </p:nvSpPr>
        <p:spPr bwMode="auto">
          <a:xfrm>
            <a:off x="5486400" y="6172200"/>
            <a:ext cx="838200" cy="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2" name="Text Box 18"/>
          <p:cNvSpPr txBox="1">
            <a:spLocks noChangeArrowheads="1"/>
          </p:cNvSpPr>
          <p:nvPr/>
        </p:nvSpPr>
        <p:spPr bwMode="auto">
          <a:xfrm>
            <a:off x="6400800" y="5486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Arial" charset="0"/>
              </a:rPr>
              <a:t>Pre-Zebras</a:t>
            </a:r>
          </a:p>
        </p:txBody>
      </p:sp>
      <p:sp>
        <p:nvSpPr>
          <p:cNvPr id="461843" name="Text Box 19"/>
          <p:cNvSpPr txBox="1">
            <a:spLocks noChangeArrowheads="1"/>
          </p:cNvSpPr>
          <p:nvPr/>
        </p:nvSpPr>
        <p:spPr bwMode="auto">
          <a:xfrm>
            <a:off x="6400800" y="59436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Arial" charset="0"/>
              </a:rPr>
              <a:t>Post Zebras</a:t>
            </a:r>
          </a:p>
        </p:txBody>
      </p:sp>
    </p:spTree>
    <p:extLst>
      <p:ext uri="{BB962C8B-B14F-4D97-AF65-F5344CB8AC3E}">
        <p14:creationId xmlns:p14="http://schemas.microsoft.com/office/powerpoint/2010/main" val="385901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Zebra &amp; Quagga </a:t>
            </a:r>
            <a:r>
              <a:rPr lang="en-US" dirty="0" smtClean="0"/>
              <a:t>Mussel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Impact </a:t>
            </a:r>
            <a:r>
              <a:rPr lang="en-US" dirty="0"/>
              <a:t>on Nutrient Cycle</a:t>
            </a:r>
          </a:p>
        </p:txBody>
      </p:sp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4724400" y="1981200"/>
            <a:ext cx="19812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Plankton</a:t>
            </a:r>
          </a:p>
        </p:txBody>
      </p:sp>
      <p:sp>
        <p:nvSpPr>
          <p:cNvPr id="461828" name="Text Box 4"/>
          <p:cNvSpPr txBox="1">
            <a:spLocks noChangeArrowheads="1"/>
          </p:cNvSpPr>
          <p:nvPr/>
        </p:nvSpPr>
        <p:spPr bwMode="auto">
          <a:xfrm>
            <a:off x="5867400" y="3657600"/>
            <a:ext cx="3048000" cy="12065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Fish (Lake Trout) </a:t>
            </a:r>
            <a:br>
              <a:rPr lang="en-US" sz="2400">
                <a:solidFill>
                  <a:srgbClr val="0070C0"/>
                </a:solidFill>
                <a:cs typeface="Arial" charset="0"/>
              </a:rPr>
            </a:br>
            <a:r>
              <a:rPr lang="en-US" sz="2400">
                <a:solidFill>
                  <a:srgbClr val="0070C0"/>
                </a:solidFill>
                <a:cs typeface="Arial" charset="0"/>
              </a:rPr>
              <a:t>&amp; </a:t>
            </a:r>
            <a:br>
              <a:rPr lang="en-US" sz="2400">
                <a:solidFill>
                  <a:srgbClr val="0070C0"/>
                </a:solidFill>
                <a:cs typeface="Arial" charset="0"/>
              </a:rPr>
            </a:br>
            <a:r>
              <a:rPr lang="en-US" sz="2400">
                <a:solidFill>
                  <a:srgbClr val="0070C0"/>
                </a:solidFill>
                <a:cs typeface="Arial" charset="0"/>
              </a:rPr>
              <a:t>Other Organisms</a:t>
            </a: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1676400" y="5410200"/>
            <a:ext cx="30480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rgbClr val="0070C0"/>
                </a:solidFill>
                <a:cs typeface="Arial" charset="0"/>
              </a:rPr>
              <a:t>Dead Organics</a:t>
            </a: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228600" y="3810000"/>
            <a:ext cx="2438400" cy="8413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Bacterial Decomposition</a:t>
            </a:r>
          </a:p>
        </p:txBody>
      </p:sp>
      <p:sp>
        <p:nvSpPr>
          <p:cNvPr id="461831" name="Text Box 7"/>
          <p:cNvSpPr txBox="1">
            <a:spLocks noChangeArrowheads="1"/>
          </p:cNvSpPr>
          <p:nvPr/>
        </p:nvSpPr>
        <p:spPr bwMode="auto">
          <a:xfrm>
            <a:off x="914400" y="2514600"/>
            <a:ext cx="3048000" cy="4762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>
                <a:solidFill>
                  <a:srgbClr val="0070C0"/>
                </a:solidFill>
                <a:cs typeface="Arial" charset="0"/>
              </a:rPr>
              <a:t>Dissolved Nutrients</a:t>
            </a:r>
          </a:p>
        </p:txBody>
      </p:sp>
      <p:sp>
        <p:nvSpPr>
          <p:cNvPr id="461832" name="Text Box 8"/>
          <p:cNvSpPr txBox="1">
            <a:spLocks noChangeArrowheads="1"/>
          </p:cNvSpPr>
          <p:nvPr/>
        </p:nvSpPr>
        <p:spPr bwMode="auto">
          <a:xfrm>
            <a:off x="3657600" y="3505200"/>
            <a:ext cx="1524000" cy="1206500"/>
          </a:xfrm>
          <a:prstGeom prst="rect">
            <a:avLst/>
          </a:prstGeom>
          <a:solidFill>
            <a:schemeClr val="hlink"/>
          </a:solidFill>
          <a:ln w="19050">
            <a:solidFill>
              <a:schemeClr val="accent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Zebra </a:t>
            </a:r>
            <a:br>
              <a:rPr lang="en-US" sz="2400">
                <a:solidFill>
                  <a:schemeClr val="bg1"/>
                </a:solidFill>
                <a:cs typeface="Arial" charset="0"/>
              </a:rPr>
            </a:br>
            <a:r>
              <a:rPr lang="en-US" sz="2400">
                <a:solidFill>
                  <a:schemeClr val="bg1"/>
                </a:solidFill>
                <a:cs typeface="Arial" charset="0"/>
              </a:rPr>
              <a:t>&amp; Quaggas</a:t>
            </a:r>
            <a:endParaRPr lang="en-US" sz="2400">
              <a:cs typeface="Arial" charset="0"/>
            </a:endParaRPr>
          </a:p>
        </p:txBody>
      </p:sp>
      <p:sp>
        <p:nvSpPr>
          <p:cNvPr id="461833" name="Line 9"/>
          <p:cNvSpPr>
            <a:spLocks noChangeShapeType="1"/>
          </p:cNvSpPr>
          <p:nvPr/>
        </p:nvSpPr>
        <p:spPr bwMode="auto">
          <a:xfrm>
            <a:off x="5943600" y="2438400"/>
            <a:ext cx="685800" cy="1219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4" name="Line 10"/>
          <p:cNvSpPr>
            <a:spLocks noChangeShapeType="1"/>
          </p:cNvSpPr>
          <p:nvPr/>
        </p:nvSpPr>
        <p:spPr bwMode="auto">
          <a:xfrm flipH="1">
            <a:off x="4724400" y="4876800"/>
            <a:ext cx="1295400" cy="6858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5" name="Line 11"/>
          <p:cNvSpPr>
            <a:spLocks noChangeShapeType="1"/>
          </p:cNvSpPr>
          <p:nvPr/>
        </p:nvSpPr>
        <p:spPr bwMode="auto">
          <a:xfrm flipH="1" flipV="1">
            <a:off x="1524000" y="4648200"/>
            <a:ext cx="304800" cy="7620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6" name="Line 12"/>
          <p:cNvSpPr>
            <a:spLocks noChangeShapeType="1"/>
          </p:cNvSpPr>
          <p:nvPr/>
        </p:nvSpPr>
        <p:spPr bwMode="auto">
          <a:xfrm flipV="1">
            <a:off x="1447800" y="2971800"/>
            <a:ext cx="762000" cy="838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7" name="Line 13"/>
          <p:cNvSpPr>
            <a:spLocks noChangeShapeType="1"/>
          </p:cNvSpPr>
          <p:nvPr/>
        </p:nvSpPr>
        <p:spPr bwMode="auto">
          <a:xfrm flipV="1">
            <a:off x="2895600" y="2209800"/>
            <a:ext cx="1828800" cy="3048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8" name="Line 14"/>
          <p:cNvSpPr>
            <a:spLocks noChangeShapeType="1"/>
          </p:cNvSpPr>
          <p:nvPr/>
        </p:nvSpPr>
        <p:spPr bwMode="auto">
          <a:xfrm flipH="1">
            <a:off x="4876800" y="2438400"/>
            <a:ext cx="457200" cy="106680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9" name="Line 15"/>
          <p:cNvSpPr>
            <a:spLocks noChangeShapeType="1"/>
          </p:cNvSpPr>
          <p:nvPr/>
        </p:nvSpPr>
        <p:spPr bwMode="auto">
          <a:xfrm flipH="1">
            <a:off x="3810000" y="4648200"/>
            <a:ext cx="533400" cy="76200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0" name="Line 16"/>
          <p:cNvSpPr>
            <a:spLocks noChangeShapeType="1"/>
          </p:cNvSpPr>
          <p:nvPr/>
        </p:nvSpPr>
        <p:spPr bwMode="auto">
          <a:xfrm>
            <a:off x="5486400" y="5715000"/>
            <a:ext cx="8382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1" name="Line 17"/>
          <p:cNvSpPr>
            <a:spLocks noChangeShapeType="1"/>
          </p:cNvSpPr>
          <p:nvPr/>
        </p:nvSpPr>
        <p:spPr bwMode="auto">
          <a:xfrm>
            <a:off x="5486400" y="6172200"/>
            <a:ext cx="838200" cy="0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2" name="Text Box 18"/>
          <p:cNvSpPr txBox="1">
            <a:spLocks noChangeArrowheads="1"/>
          </p:cNvSpPr>
          <p:nvPr/>
        </p:nvSpPr>
        <p:spPr bwMode="auto">
          <a:xfrm>
            <a:off x="6400800" y="5486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Arial" charset="0"/>
              </a:rPr>
              <a:t>Pre-Zebras</a:t>
            </a:r>
          </a:p>
        </p:txBody>
      </p:sp>
      <p:sp>
        <p:nvSpPr>
          <p:cNvPr id="461843" name="Text Box 19"/>
          <p:cNvSpPr txBox="1">
            <a:spLocks noChangeArrowheads="1"/>
          </p:cNvSpPr>
          <p:nvPr/>
        </p:nvSpPr>
        <p:spPr bwMode="auto">
          <a:xfrm>
            <a:off x="6400800" y="59436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Arial" charset="0"/>
              </a:rPr>
              <a:t>Post Zebras</a:t>
            </a:r>
          </a:p>
        </p:txBody>
      </p:sp>
      <p:sp>
        <p:nvSpPr>
          <p:cNvPr id="461845" name="Text Box 21"/>
          <p:cNvSpPr txBox="1">
            <a:spLocks noChangeArrowheads="1"/>
          </p:cNvSpPr>
          <p:nvPr/>
        </p:nvSpPr>
        <p:spPr bwMode="auto">
          <a:xfrm>
            <a:off x="6400800" y="640080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cs typeface="Arial" charset="0"/>
              </a:rPr>
              <a:t>Death 1</a:t>
            </a:r>
            <a:r>
              <a:rPr lang="en-US" sz="2400" baseline="30000">
                <a:cs typeface="Arial" charset="0"/>
              </a:rPr>
              <a:t>st</a:t>
            </a:r>
            <a:r>
              <a:rPr lang="en-US" sz="2400">
                <a:cs typeface="Arial" charset="0"/>
              </a:rPr>
              <a:t>  Wave</a:t>
            </a:r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5486400" y="6629400"/>
            <a:ext cx="8382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9" descr="Station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0613" y="4419600"/>
            <a:ext cx="1703387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20342"/>
            <a:ext cx="7772400" cy="448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096000" cy="762000"/>
          </a:xfrm>
        </p:spPr>
        <p:txBody>
          <a:bodyPr/>
          <a:lstStyle/>
          <a:p>
            <a:r>
              <a:rPr lang="en-US" dirty="0"/>
              <a:t>Seneca </a:t>
            </a:r>
            <a:r>
              <a:rPr lang="en-US" dirty="0" smtClean="0"/>
              <a:t>Lake</a:t>
            </a:r>
            <a:br>
              <a:rPr lang="en-US" dirty="0" smtClean="0"/>
            </a:br>
            <a:r>
              <a:rPr lang="en-US" dirty="0" smtClean="0"/>
              <a:t>Water Transparency</a:t>
            </a:r>
            <a:endParaRPr lang="en-US" dirty="0"/>
          </a:p>
        </p:txBody>
      </p:sp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1905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Zebra Introduced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1905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Zebra Die Off</a:t>
            </a:r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 flipV="1">
            <a:off x="1371600" y="4419600"/>
            <a:ext cx="0" cy="1447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Line 7"/>
          <p:cNvSpPr>
            <a:spLocks noChangeShapeType="1"/>
          </p:cNvSpPr>
          <p:nvPr/>
        </p:nvSpPr>
        <p:spPr bwMode="auto">
          <a:xfrm flipV="1">
            <a:off x="3124200" y="4419600"/>
            <a:ext cx="0" cy="1447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Line 8"/>
          <p:cNvSpPr>
            <a:spLocks noChangeShapeType="1"/>
          </p:cNvSpPr>
          <p:nvPr/>
        </p:nvSpPr>
        <p:spPr bwMode="auto">
          <a:xfrm flipV="1">
            <a:off x="4419600" y="4419600"/>
            <a:ext cx="0" cy="14478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3962400" y="5943600"/>
            <a:ext cx="2895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Zebra &amp; Quagga Rebound</a:t>
            </a:r>
          </a:p>
        </p:txBody>
      </p:sp>
      <p:pic>
        <p:nvPicPr>
          <p:cNvPr id="122891" name="Picture 11" descr="Secch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5900" y="76200"/>
            <a:ext cx="25019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6705600" y="3581400"/>
            <a:ext cx="24384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400">
                <a:solidFill>
                  <a:srgbClr val="FF9900"/>
                </a:solidFill>
              </a:rPr>
              <a:t>Nutrient Loading</a:t>
            </a:r>
          </a:p>
        </p:txBody>
      </p:sp>
      <p:sp>
        <p:nvSpPr>
          <p:cNvPr id="122893" name="Line 13"/>
          <p:cNvSpPr>
            <a:spLocks noChangeShapeType="1"/>
          </p:cNvSpPr>
          <p:nvPr/>
        </p:nvSpPr>
        <p:spPr bwMode="auto">
          <a:xfrm flipV="1">
            <a:off x="5410200" y="2209800"/>
            <a:ext cx="2057400" cy="3810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27</TotalTime>
  <Words>681</Words>
  <Application>Microsoft Office PowerPoint</Application>
  <PresentationFormat>On-screen Show (4:3)</PresentationFormat>
  <Paragraphs>190</Paragraphs>
  <Slides>15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Tahoma</vt:lpstr>
      <vt:lpstr>Arial</vt:lpstr>
      <vt:lpstr>Wingdings</vt:lpstr>
      <vt:lpstr>Symbol</vt:lpstr>
      <vt:lpstr>Calibri</vt:lpstr>
      <vt:lpstr>Century Gothic</vt:lpstr>
      <vt:lpstr>Ocean</vt:lpstr>
      <vt:lpstr>Chart</vt:lpstr>
      <vt:lpstr>Zebra &amp; Quagga Mussels</vt:lpstr>
      <vt:lpstr>Exotics: Zebra &amp; Quagga Mussels</vt:lpstr>
      <vt:lpstr>PowerPoint Presentation</vt:lpstr>
      <vt:lpstr>Cementation</vt:lpstr>
      <vt:lpstr>Seneca Lake Water Transparency</vt:lpstr>
      <vt:lpstr>Zebra Mussel Impact? A Simple Nutrient Cycle</vt:lpstr>
      <vt:lpstr>Zebra &amp; Quagga Mussel Impact on Nutrient Cycle</vt:lpstr>
      <vt:lpstr>Zebra &amp; Quagga Mussel Impact on Nutrient Cycle</vt:lpstr>
      <vt:lpstr>Seneca Lake Water Transparency</vt:lpstr>
      <vt:lpstr>Seneca Lake: Nutrient Loading</vt:lpstr>
      <vt:lpstr>Annual Loading by Source - 2011</vt:lpstr>
      <vt:lpstr>Nutrient Delivery Owasco Lake</vt:lpstr>
      <vt:lpstr>Ecological Disruption</vt:lpstr>
      <vt:lpstr>What Should be Done?</vt:lpstr>
      <vt:lpstr>100 or so Amazing Students</vt:lpstr>
    </vt:vector>
  </TitlesOfParts>
  <Company>HWS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Zebra &amp; Quagga Mussels</dc:title>
  <dc:creator>halfman</dc:creator>
  <cp:lastModifiedBy>Halfman, John</cp:lastModifiedBy>
  <cp:revision>8</cp:revision>
  <dcterms:created xsi:type="dcterms:W3CDTF">2005-07-11T01:31:39Z</dcterms:created>
  <dcterms:modified xsi:type="dcterms:W3CDTF">2015-04-16T21:43:44Z</dcterms:modified>
</cp:coreProperties>
</file>